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009" r:id="rId3"/>
    <p:sldId id="1010" r:id="rId4"/>
    <p:sldId id="1011" r:id="rId5"/>
    <p:sldId id="1012" r:id="rId6"/>
    <p:sldId id="1013" r:id="rId7"/>
    <p:sldId id="1047" r:id="rId8"/>
    <p:sldId id="1014" r:id="rId9"/>
    <p:sldId id="1015" r:id="rId10"/>
    <p:sldId id="1017" r:id="rId11"/>
    <p:sldId id="1019" r:id="rId12"/>
    <p:sldId id="1020" r:id="rId13"/>
    <p:sldId id="1021" r:id="rId14"/>
    <p:sldId id="1022" r:id="rId15"/>
    <p:sldId id="1023" r:id="rId16"/>
    <p:sldId id="1024" r:id="rId17"/>
    <p:sldId id="1025" r:id="rId18"/>
    <p:sldId id="1026" r:id="rId19"/>
    <p:sldId id="1027" r:id="rId20"/>
    <p:sldId id="1028" r:id="rId21"/>
    <p:sldId id="1029" r:id="rId22"/>
    <p:sldId id="1030" r:id="rId23"/>
    <p:sldId id="1031" r:id="rId24"/>
    <p:sldId id="1032" r:id="rId25"/>
    <p:sldId id="1033" r:id="rId26"/>
    <p:sldId id="1034" r:id="rId27"/>
    <p:sldId id="1035" r:id="rId28"/>
    <p:sldId id="1036" r:id="rId29"/>
    <p:sldId id="1037" r:id="rId30"/>
    <p:sldId id="1038" r:id="rId31"/>
    <p:sldId id="1039" r:id="rId32"/>
    <p:sldId id="1040" r:id="rId33"/>
    <p:sldId id="1041" r:id="rId34"/>
    <p:sldId id="1042" r:id="rId35"/>
    <p:sldId id="1043" r:id="rId36"/>
    <p:sldId id="1044" r:id="rId37"/>
    <p:sldId id="1045" r:id="rId38"/>
    <p:sldId id="1046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实验班提优训练六年级上册英语外研版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2025/6/11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131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第四模块提优测评卷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people eat during this 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Moon 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Rice balls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children carry at night on that day?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Colourful lanterns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8906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479" y="3449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63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this festival symbolize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reunion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A&amp;B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842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84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 选出与句中画线部分同类的一项。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Lantern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Christmas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Thanksgiving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Spring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9683" y="21415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72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noodles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milk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is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pen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she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him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5479" y="34408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11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my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clap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having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jump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to school by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often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but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8" y="8729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4110" y="34022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18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 根据句意及首字母提示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aunt gives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beautiful stamps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always have a big family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my grandpa’s 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lanterns at the Lantern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watch football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often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cakes for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96780" y="1511526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146847" y="2160015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inner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13437" y="274033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ang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097088" y="3447106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ames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260151" y="4095178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akes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039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go to see the dragon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 </a:t>
            </a:r>
            <a:r>
              <a:rPr lang="en-US" altLang="zh-CN" u="sng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parties and we sing songs on New Year’s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pc="-9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Thanksgiving Day we </a:t>
            </a:r>
            <a:r>
              <a:rPr lang="en-US" altLang="zh-CN" u="sng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9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“thank </a:t>
            </a:r>
            <a:r>
              <a:rPr lang="en-US" altLang="zh-CN" spc="-9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you” for our food, family and friends</a:t>
            </a:r>
            <a:r>
              <a:rPr lang="en-US" altLang="zh-CN" spc="-9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pc="-9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always have a 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 on Thanksgiving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can run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63991" y="872926"/>
            <a:ext cx="1542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ace</a:t>
            </a:r>
            <a:r>
              <a:rPr lang="zh-CN" altLang="en-US" dirty="0" smtClean="0"/>
              <a:t>（</a:t>
            </a:r>
            <a:r>
              <a:rPr lang="en-US" altLang="zh-CN" dirty="0" smtClean="0"/>
              <a:t>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13437" y="1511527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ave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93757" y="209218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49632" y="2729006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pecial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179660" y="3365240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ump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4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 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have a picnic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A. sounds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sound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10690" algn="l"/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9" y="15119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87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lots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2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A. fun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2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B. funny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22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C.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funs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 an American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Christmas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Thanksgiving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Spring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4950" y="8548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647" y="34319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55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always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meal. It’s a big family dinner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have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has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got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Moon cakes are my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favourite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love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like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896" y="863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896" y="33975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19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选出所听句子中包含的内容。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Children’s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Thanksgiving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New Year’s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861048"/>
            <a:ext cx="61045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have parties on New Year’s Day.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8736" y="21531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55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let’s ________ football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plays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play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playing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tell ________ more about the Spring 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me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4949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4949" y="34111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86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before the Lantern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Dragon Boat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Spring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Mid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Festival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4766" y="908720"/>
            <a:ext cx="3312368" cy="46630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5479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39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20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 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watch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  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helps the old woman and the old woman says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________ a big football game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see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 _________ 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ef98.jpg" descr="id:21474881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7534" y="1412776"/>
            <a:ext cx="1623279" cy="1152128"/>
          </a:xfrm>
          <a:prstGeom prst="rect">
            <a:avLst/>
          </a:prstGeom>
        </p:spPr>
      </p:pic>
      <p:pic>
        <p:nvPicPr>
          <p:cNvPr id="4" name="ef99.jpg" descr="id:21474881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87494" y="2636912"/>
            <a:ext cx="2232248" cy="948320"/>
          </a:xfrm>
          <a:prstGeom prst="rect">
            <a:avLst/>
          </a:prstGeom>
        </p:spPr>
      </p:pic>
      <p:pic>
        <p:nvPicPr>
          <p:cNvPr id="5" name="ef100.jpg" descr="id:21474881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39093" y="3657240"/>
            <a:ext cx="1440160" cy="1040991"/>
          </a:xfrm>
          <a:prstGeom prst="rect">
            <a:avLst/>
          </a:prstGeom>
        </p:spPr>
      </p:pic>
      <p:pic>
        <p:nvPicPr>
          <p:cNvPr id="6" name="ef101.jpg" descr="id:21474881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803618" y="4730785"/>
            <a:ext cx="1476164" cy="9428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00944" y="1543295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moon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18572" y="1543295"/>
            <a:ext cx="2060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moon  </a:t>
            </a:r>
            <a:r>
              <a:rPr lang="en-US" altLang="zh-CN"/>
              <a:t>cakes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83887" y="3401424"/>
            <a:ext cx="20938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thank </a:t>
            </a:r>
            <a:r>
              <a:rPr lang="en-US" altLang="zh-CN" smtClean="0"/>
              <a:t>    you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506133" y="4095178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watches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506133" y="4831983"/>
            <a:ext cx="4196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dragon </a:t>
            </a:r>
            <a:r>
              <a:rPr lang="en-US" altLang="zh-CN" smtClean="0"/>
              <a:t>   boat    race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en-US" altLang="zh-CN"/>
              <a:t>s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30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</a:t>
            </a:r>
            <a:r>
              <a:rPr lang="zh-CN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25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莉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莉和比尔看了网上小年活动的直播。他们正在谈论中国的小年。从方框中选择合适的句子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Xiaonian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traditional festival in China</a:t>
            </a:r>
            <a:r>
              <a:rPr lang="en-US" altLang="zh-CN" sz="25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</a:t>
            </a:r>
            <a:r>
              <a:rPr lang="en-US" altLang="zh-CN" sz="2500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xiaonian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Little New Year in English</a:t>
            </a:r>
            <a:r>
              <a:rPr lang="en-US" altLang="zh-CN" sz="25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</a:t>
            </a:r>
            <a:r>
              <a:rPr lang="en-US" altLang="zh-CN" sz="2500" i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xiaonian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it is very near the Spring Festival</a:t>
            </a:r>
            <a:r>
              <a:rPr lang="en-US" altLang="zh-CN" sz="2500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9262" y="1915606"/>
            <a:ext cx="5328592" cy="359329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A. Because </a:t>
            </a:r>
            <a:r>
              <a:rPr lang="en-US" altLang="zh-CN" sz="2500" b="0" spc="-100" smtClean="0">
                <a:solidFill>
                  <a:srgbClr val="000000"/>
                </a:solidFill>
                <a:cs typeface="Times New Roman" panose="02020603050405020304" pitchFamily="18" charset="0"/>
              </a:rPr>
              <a:t>paper</a:t>
            </a:r>
            <a:r>
              <a:rPr lang="en-US" altLang="zh-CN" sz="2500" b="0" spc="-1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500" b="0" spc="-100" smtClean="0">
                <a:solidFill>
                  <a:srgbClr val="000000"/>
                </a:solidFill>
                <a:cs typeface="Times New Roman" panose="02020603050405020304" pitchFamily="18" charset="0"/>
              </a:rPr>
              <a:t>cuts </a:t>
            </a: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are beautiful</a:t>
            </a:r>
            <a:r>
              <a:rPr lang="en-US" altLang="zh-CN" sz="2500" b="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B. Can you tell me more about </a:t>
            </a:r>
            <a:r>
              <a:rPr lang="en-US" altLang="zh-CN" sz="2500" b="0" i="1" spc="-100">
                <a:solidFill>
                  <a:srgbClr val="000000"/>
                </a:solidFill>
                <a:cs typeface="Times New Roman" panose="02020603050405020304" pitchFamily="18" charset="0"/>
              </a:rPr>
              <a:t>xiaonian</a:t>
            </a: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25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C. What do you do on Little New Year?</a:t>
            </a:r>
            <a:endParaRPr lang="zh-CN" altLang="zh-CN" sz="25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D. From this day, we will go into the “busy year”</a:t>
            </a:r>
            <a:r>
              <a:rPr lang="en-US" altLang="zh-CN" sz="2500" b="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>
                <a:solidFill>
                  <a:srgbClr val="000000"/>
                </a:solidFill>
                <a:cs typeface="Times New Roman" panose="02020603050405020304" pitchFamily="18" charset="0"/>
              </a:rPr>
              <a:t>E. It is usually in a week before the Spring Festival</a:t>
            </a:r>
            <a:r>
              <a:rPr lang="en-US" altLang="zh-CN" sz="2500" b="0" spc="-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908720"/>
            <a:ext cx="3096344" cy="44377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55787" y="25592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33134" y="42755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32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lvl="0" algn="l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Little New Year is the beginning of the Spring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Festival. 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 year?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busy preparing for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stick paper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贴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And we also clean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eat </a:t>
            </a:r>
            <a:r>
              <a:rPr lang="en-US" altLang="zh-CN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tanggua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Little New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very interesting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47734" y="9087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51623" y="34818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134766" y="47779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99262" y="1772816"/>
            <a:ext cx="5328592" cy="359329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A. Because </a:t>
            </a:r>
            <a:r>
              <a:rPr lang="en-US" altLang="zh-CN" sz="2500" b="0" spc="-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paper</a:t>
            </a:r>
            <a:r>
              <a:rPr lang="en-US" altLang="zh-CN" sz="2500" b="0" spc="-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500" b="0" spc="-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cuts </a:t>
            </a: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are beautiful</a:t>
            </a:r>
            <a:r>
              <a:rPr lang="en-US" altLang="zh-CN" sz="2500" b="0" spc="-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B. Can you tell me more about </a:t>
            </a:r>
            <a:r>
              <a:rPr lang="en-US" altLang="zh-CN" sz="2500" b="0" i="1" spc="-100" dirty="0" err="1">
                <a:solidFill>
                  <a:srgbClr val="000000"/>
                </a:solidFill>
                <a:cs typeface="Times New Roman" panose="02020603050405020304" pitchFamily="18" charset="0"/>
              </a:rPr>
              <a:t>xiaonian</a:t>
            </a: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250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C. What do you do on Little New Year?</a:t>
            </a:r>
            <a:endParaRPr lang="zh-CN" altLang="zh-CN" sz="250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D. From this day, we will go into the “busy year”</a:t>
            </a:r>
            <a:r>
              <a:rPr lang="en-US" altLang="zh-CN" sz="2500" b="0" spc="-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z="2500" b="0" spc="-100" dirty="0">
                <a:solidFill>
                  <a:srgbClr val="000000"/>
                </a:solidFill>
                <a:cs typeface="Times New Roman" panose="02020603050405020304" pitchFamily="18" charset="0"/>
              </a:rPr>
              <a:t>E. It is usually in a week before the Spring Festival</a:t>
            </a:r>
            <a:r>
              <a:rPr lang="en-US" altLang="zh-CN" sz="2500" b="0" spc="-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83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阅读下面的古诗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 Dynasty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2779713" algn="l"/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of my bed, there’s a pool of light,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2779713" algn="l"/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it’s frost on the ground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2779713" algn="l"/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 to see the bright moon so round,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2779713" algn="l"/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look down and miss my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479" y="908720"/>
            <a:ext cx="2520280" cy="46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2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“pool of light” in the poem refer to?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Frost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A lamp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Moonlight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poet feel when he looked down?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Homesick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Scared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479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479" y="34180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96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phrase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closest in meaning to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举头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Look 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Look down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Shake one’s head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964949" y="863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91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main feeling expressed in this poem?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Love for the moon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Fear of the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Missing his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of the poem is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王维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杜甫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479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5479" y="34180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08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year’s Spring Festival is special because China is celebrating its first “Cultural Traditions Festival”. These traditions are old skills and customs passed down from families, like the paper-cutting art, lion dances and cooking traditional food. They help us remember our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414686" y="962622"/>
            <a:ext cx="2952328" cy="40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9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sing a song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read a book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write a letter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watch TV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watch a football game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watch a basketball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36912"/>
            <a:ext cx="4309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I sing a song at the party.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157192"/>
            <a:ext cx="77734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After dinner, we watch a football game on TV.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7789" y="8799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2867" y="34308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773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envelopes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lanterns,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taught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modern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learned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past.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patterns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stickers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fireworks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烟花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en-US" altLang="zh-CN" spc="-8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61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Spring Festival is special because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there’re more family dinners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it is the first “Cultural Traditions Festival”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there’re more red envelopes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there’re more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fireworks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2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is a cultural tradition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Buying new clothes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Watching TV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Paper-cutting art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Playing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6" y="8725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13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 in the past is mostly about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family meals and red envelopes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dumplings and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paper lanterns and shadow plays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fireworks and stickers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736" y="863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28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Protecting cultural traditions is to 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make money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remember our past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have fun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make us famous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3057" y="8725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65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writer’s family do this year?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They made paper cuts and saw lion dances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They made animal stickers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They learned to cook traditional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D. They made red paper lanterns.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842" y="881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67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尊老爱幼是中华民族的优良传统，今年的重阳节你打算为家中的长辈做些什么呢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想一想，写一写。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你对重阳节的了解。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你今年重阳节的计划。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这么安排的理由或者想法。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注意文章完整性。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语句通顺，标点正确，时态正确，书写工整规范。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908720"/>
            <a:ext cx="2488738" cy="44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8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9492"/>
            <a:ext cx="11485848" cy="4315027"/>
          </a:xfrm>
          <a:ln w="19050">
            <a:solidFill>
              <a:schemeClr val="tx1"/>
            </a:solidFill>
          </a:ln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Chongyang Festival or Double Ninth Festival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____________________. People in Yangzhou celebrate this festival to show our respect to ___________. We usually ____________________. We often _________________________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Chongyang Festival, I am going to ___________________________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_______________. I will ________________________________. We can 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to ______________________________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6279" y="863454"/>
            <a:ext cx="36005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-100"/>
              <a:t>September</a:t>
            </a:r>
            <a:r>
              <a:rPr lang="en-US" altLang="zh-CN"/>
              <a:t> or October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00585" y="1466677"/>
            <a:ext cx="2156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their parents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62758" y="2051793"/>
            <a:ext cx="3603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visit our grandparents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175326" y="2051793"/>
            <a:ext cx="4517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 to the park and climb </a:t>
            </a:r>
            <a:r>
              <a:rPr lang="en-US" altLang="zh-CN" smtClean="0"/>
              <a:t>the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07504" y="2727300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/>
              <a:t>hill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049416" y="3112013"/>
            <a:ext cx="46615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make Chongyang cakes </a:t>
            </a:r>
            <a:r>
              <a:rPr lang="en-US" altLang="zh-CN" smtClean="0">
                <a:cs typeface="Times New Roman" panose="02020603050405020304" pitchFamily="18" charset="0"/>
              </a:rPr>
              <a:t>and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1417" y="3750476"/>
            <a:ext cx="26516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drink flower tea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8886" y="3845345"/>
            <a:ext cx="5791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cook some nice food with my mother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6899" y="4447770"/>
            <a:ext cx="2848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 a big dinner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847463" y="4457265"/>
            <a:ext cx="5174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 a good time with my family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7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Thanksgiving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Teachers’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National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American festivals	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Chinese festivals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English festivals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708920"/>
            <a:ext cx="89255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On Thanksgiving Day we say “thank you” for our food.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139502"/>
            <a:ext cx="77734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Can you tell me more about American festivals?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895" y="8468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5895" y="34009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31715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1.We have a special family dinner at the Spring Festival.And we eat dumplings.</a:t>
            </a:r>
            <a:endParaRPr lang="zh-CN" altLang="zh-CN" sz="105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2.My mother makes delicious moon cakes at the Mid-Autumn Festival.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3.People hang many lanterns at the Lantern Fesstival.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4.We eat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see the dragon boat races at the Dragon Boat Festival.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5.At Christmas we get many gifts.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4606" y="4583176"/>
            <a:ext cx="10418764" cy="1544079"/>
            <a:chOff x="356962" y="4437113"/>
            <a:chExt cx="12146956" cy="18002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6783"/>
            <a:stretch/>
          </p:blipFill>
          <p:spPr>
            <a:xfrm>
              <a:off x="356962" y="4437113"/>
              <a:ext cx="7402550" cy="18002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153" t="51089" r="22483"/>
            <a:stretch/>
          </p:blipFill>
          <p:spPr>
            <a:xfrm>
              <a:off x="8183438" y="4582764"/>
              <a:ext cx="4320480" cy="1654549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1396580" y="55949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87186" y="560728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88553" y="560728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908154" y="55949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298829" y="560728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给下列句子排序。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88500"/>
            <a:ext cx="11485848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1.The Lantern Festival is after the Spring Festival.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2.It is also a traditional Chinese festival.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3.People eat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hang lanterns and do dragon dances.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4.My mum makes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minced pork.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5.I like to eat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made by my mum.It’s very delicious.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to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made by my mum. It’s very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hang lanterns and do dragon dances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Lantern Festival is after the Spring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also a traditional Chinese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makes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minced pork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猪肉馅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3585" y="8725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3585" y="148969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3585" y="21176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3585" y="279137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3585" y="346507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36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5023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Mid</a:t>
            </a:r>
            <a:r>
              <a:rPr lang="en-US" altLang="zh-CN" b="1" spc="-10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spc="-10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 Festival is a traditional Chinese festival.It is celebrated </a:t>
            </a:r>
            <a:r>
              <a:rPr lang="en-US" altLang="zh-CN" b="1" spc="-8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15th day of the eighth month in the lunar calendar, usually in September or October.People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gather with their families to eat moon cakes and watch the bright full moon.Children also carry colourful lanterns at night.This festival symbolizes family reunion and happiness.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name of the festival?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A. The Mid-Autumn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The Dragon Boat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The Spring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the festival?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In December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B. In September or October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C. In March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6425" y="8544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9610" y="34260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52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1195</Words>
  <Application>Microsoft Office PowerPoint</Application>
  <PresentationFormat>自定义</PresentationFormat>
  <Paragraphs>302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word</cp:lastModifiedBy>
  <cp:revision>364</cp:revision>
  <dcterms:created xsi:type="dcterms:W3CDTF">2020-11-06T05:24:00Z</dcterms:created>
  <dcterms:modified xsi:type="dcterms:W3CDTF">2025-06-11T06:40:15Z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